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(MS)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charset="0"/>
      <p:regular r:id="rId29"/>
    </p:embeddedFont>
    <p:embeddedFont>
      <p:font typeface="RoxboroughCF Bold" panose="020B0604020202020204" charset="0"/>
      <p:regular r:id="rId30"/>
    </p:embeddedFont>
    <p:embeddedFont>
      <p:font typeface="TT Norms" panose="020B0604020202020204" charset="0"/>
      <p:regular r:id="rId31"/>
    </p:embeddedFont>
    <p:embeddedFont>
      <p:font typeface="TT Norm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7574724">
            <a:off x="13667134" y="-2952812"/>
            <a:ext cx="4930096" cy="11163901"/>
            <a:chOff x="0" y="0"/>
            <a:chExt cx="660400" cy="1495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495435"/>
            </a:xfrm>
            <a:custGeom>
              <a:avLst/>
              <a:gdLst/>
              <a:ahLst/>
              <a:cxnLst/>
              <a:rect l="l" t="t" r="r" b="b"/>
              <a:pathLst>
                <a:path w="660400" h="149543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3665"/>
                  </a:cubicBezTo>
                  <a:lnTo>
                    <a:pt x="660400" y="1495435"/>
                  </a:lnTo>
                  <a:lnTo>
                    <a:pt x="0" y="1495435"/>
                  </a:lnTo>
                  <a:lnTo>
                    <a:pt x="0" y="34452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D73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8900"/>
              <a:ext cx="660400" cy="1406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33215" y="1494884"/>
            <a:ext cx="6826085" cy="6578640"/>
          </a:xfrm>
          <a:custGeom>
            <a:avLst/>
            <a:gdLst/>
            <a:ahLst/>
            <a:cxnLst/>
            <a:rect l="l" t="t" r="r" b="b"/>
            <a:pathLst>
              <a:path w="6826085" h="6578640">
                <a:moveTo>
                  <a:pt x="0" y="0"/>
                </a:moveTo>
                <a:lnTo>
                  <a:pt x="6826085" y="0"/>
                </a:lnTo>
                <a:lnTo>
                  <a:pt x="6826085" y="6578640"/>
                </a:lnTo>
                <a:lnTo>
                  <a:pt x="0" y="657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1603498"/>
            <a:ext cx="10320052" cy="0"/>
          </a:xfrm>
          <a:prstGeom prst="line">
            <a:avLst/>
          </a:prstGeom>
          <a:ln w="19050" cap="rnd">
            <a:solidFill>
              <a:srgbClr val="5D73C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505298" y="8923477"/>
            <a:ext cx="1374178" cy="669646"/>
            <a:chOff x="0" y="0"/>
            <a:chExt cx="833972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3972" cy="406400"/>
            </a:xfrm>
            <a:custGeom>
              <a:avLst/>
              <a:gdLst/>
              <a:ahLst/>
              <a:cxnLst/>
              <a:rect l="l" t="t" r="r" b="b"/>
              <a:pathLst>
                <a:path w="833972" h="406400">
                  <a:moveTo>
                    <a:pt x="630772" y="0"/>
                  </a:moveTo>
                  <a:cubicBezTo>
                    <a:pt x="742996" y="0"/>
                    <a:pt x="833972" y="90976"/>
                    <a:pt x="833972" y="203200"/>
                  </a:cubicBezTo>
                  <a:cubicBezTo>
                    <a:pt x="833972" y="315424"/>
                    <a:pt x="742996" y="406400"/>
                    <a:pt x="6307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8C2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3397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313815" y="9256358"/>
            <a:ext cx="326789" cy="0"/>
          </a:xfrm>
          <a:prstGeom prst="line">
            <a:avLst/>
          </a:prstGeom>
          <a:ln w="47625" cap="rnd">
            <a:solidFill>
              <a:srgbClr val="F7F3FE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179129" y="7662106"/>
            <a:ext cx="834130" cy="3192387"/>
            <a:chOff x="0" y="0"/>
            <a:chExt cx="660400" cy="25274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2527487"/>
            </a:xfrm>
            <a:custGeom>
              <a:avLst/>
              <a:gdLst/>
              <a:ahLst/>
              <a:cxnLst/>
              <a:rect l="l" t="t" r="r" b="b"/>
              <a:pathLst>
                <a:path w="660400" h="2527487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6590"/>
                  </a:cubicBezTo>
                  <a:lnTo>
                    <a:pt x="660400" y="2527487"/>
                  </a:lnTo>
                  <a:lnTo>
                    <a:pt x="0" y="2527487"/>
                  </a:lnTo>
                  <a:lnTo>
                    <a:pt x="0" y="36819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D73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375"/>
              <a:ext cx="660400" cy="2448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626179"/>
            <a:ext cx="8115300" cy="208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Information Security Project 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62025"/>
            <a:ext cx="811530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xboroughCF Bold"/>
              </a:rPr>
              <a:t>Avanza</a:t>
            </a:r>
            <a:r>
              <a:rPr lang="en-US" sz="2799">
                <a:solidFill>
                  <a:srgbClr val="88C2C9"/>
                </a:solidFill>
                <a:latin typeface="RoxboroughCF Bold"/>
              </a:rPr>
              <a:t> Solutions.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001088"/>
            <a:ext cx="216368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xboroughCF Bold"/>
              </a:rPr>
              <a:t>Get Started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853" y="5232858"/>
            <a:ext cx="5835248" cy="268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8"/>
              </a:lnSpc>
            </a:pPr>
            <a:r>
              <a:rPr lang="en-US" sz="3806">
                <a:solidFill>
                  <a:srgbClr val="88C2C9"/>
                </a:solidFill>
                <a:latin typeface="RoxboroughCF Bold"/>
              </a:rPr>
              <a:t>Group Members:</a:t>
            </a:r>
          </a:p>
          <a:p>
            <a:pPr>
              <a:lnSpc>
                <a:spcPts val="5328"/>
              </a:lnSpc>
            </a:pPr>
            <a:r>
              <a:rPr lang="en-US" sz="3806">
                <a:solidFill>
                  <a:srgbClr val="FFFFFF"/>
                </a:solidFill>
                <a:latin typeface="RoxboroughCF Bold"/>
              </a:rPr>
              <a:t>Ahmed Memon</a:t>
            </a:r>
          </a:p>
          <a:p>
            <a:pPr>
              <a:lnSpc>
                <a:spcPts val="5328"/>
              </a:lnSpc>
            </a:pPr>
            <a:r>
              <a:rPr lang="en-US" sz="3806">
                <a:solidFill>
                  <a:srgbClr val="FFFFFF"/>
                </a:solidFill>
                <a:latin typeface="RoxboroughCF Bold"/>
              </a:rPr>
              <a:t>Usaid Bin Rehan</a:t>
            </a:r>
          </a:p>
          <a:p>
            <a:pPr>
              <a:lnSpc>
                <a:spcPts val="5328"/>
              </a:lnSpc>
              <a:spcBef>
                <a:spcPct val="0"/>
              </a:spcBef>
            </a:pPr>
            <a:r>
              <a:rPr lang="en-US" sz="3806">
                <a:solidFill>
                  <a:srgbClr val="FFFFFF"/>
                </a:solidFill>
                <a:latin typeface="RoxboroughCF Bold"/>
              </a:rPr>
              <a:t>Mukand Krishna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0897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1372" y="1931000"/>
            <a:ext cx="59695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Software Development and Mobile Device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04435"/>
            <a:ext cx="9089197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secure software development practices.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adopting software engineering techniques for vulnerability mitigation.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Ongoing challenges in web application security.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Variability in mobile device management and control.</a:t>
            </a:r>
          </a:p>
        </p:txBody>
      </p:sp>
      <p:sp>
        <p:nvSpPr>
          <p:cNvPr id="6" name="Freeform 6"/>
          <p:cNvSpPr/>
          <p:nvPr/>
        </p:nvSpPr>
        <p:spPr>
          <a:xfrm>
            <a:off x="10915945" y="3569300"/>
            <a:ext cx="6784180" cy="4785931"/>
          </a:xfrm>
          <a:custGeom>
            <a:avLst/>
            <a:gdLst/>
            <a:ahLst/>
            <a:cxnLst/>
            <a:rect l="l" t="t" r="r" b="b"/>
            <a:pathLst>
              <a:path w="6784180" h="4785931">
                <a:moveTo>
                  <a:pt x="0" y="0"/>
                </a:moveTo>
                <a:lnTo>
                  <a:pt x="6784180" y="0"/>
                </a:lnTo>
                <a:lnTo>
                  <a:pt x="6784180" y="4785931"/>
                </a:lnTo>
                <a:lnTo>
                  <a:pt x="0" y="4785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920" y="3012314"/>
            <a:ext cx="5674583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88C2C9"/>
                </a:solidFill>
                <a:latin typeface="Poppins"/>
              </a:rPr>
              <a:t>Enhancing Cybersecurity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31944" y="2341512"/>
            <a:ext cx="7377700" cy="669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Implement comprehensive and frequent cybersecurity training programs.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Conduct regular phishing simulation exercises.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Clarify and simplify the procedures for reporting suspicious activities.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6059502" y="3098039"/>
            <a:ext cx="3904780" cy="5828030"/>
          </a:xfrm>
          <a:custGeom>
            <a:avLst/>
            <a:gdLst/>
            <a:ahLst/>
            <a:cxnLst/>
            <a:rect l="l" t="t" r="r" b="b"/>
            <a:pathLst>
              <a:path w="3904780" h="5828030">
                <a:moveTo>
                  <a:pt x="0" y="0"/>
                </a:moveTo>
                <a:lnTo>
                  <a:pt x="3904780" y="0"/>
                </a:lnTo>
                <a:lnTo>
                  <a:pt x="3904780" y="5828030"/>
                </a:lnTo>
                <a:lnTo>
                  <a:pt x="0" y="582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42944" y="3654934"/>
            <a:ext cx="5070558" cy="5358581"/>
          </a:xfrm>
          <a:custGeom>
            <a:avLst/>
            <a:gdLst/>
            <a:ahLst/>
            <a:cxnLst/>
            <a:rect l="l" t="t" r="r" b="b"/>
            <a:pathLst>
              <a:path w="5070558" h="5358581">
                <a:moveTo>
                  <a:pt x="0" y="0"/>
                </a:moveTo>
                <a:lnTo>
                  <a:pt x="5070557" y="0"/>
                </a:lnTo>
                <a:lnTo>
                  <a:pt x="5070557" y="5358582"/>
                </a:lnTo>
                <a:lnTo>
                  <a:pt x="0" y="5358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920" y="2993264"/>
            <a:ext cx="5674583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Strengthening Access Control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31944" y="2341512"/>
            <a:ext cx="7377700" cy="602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Automate the process of disabling accounts post-employment.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Regularly review and enforce password policies.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Update and standardize procedures for vendor account management.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982918" y="3364384"/>
            <a:ext cx="5890164" cy="5139168"/>
          </a:xfrm>
          <a:custGeom>
            <a:avLst/>
            <a:gdLst/>
            <a:ahLst/>
            <a:cxnLst/>
            <a:rect l="l" t="t" r="r" b="b"/>
            <a:pathLst>
              <a:path w="5890164" h="5139168">
                <a:moveTo>
                  <a:pt x="0" y="0"/>
                </a:moveTo>
                <a:lnTo>
                  <a:pt x="5890164" y="0"/>
                </a:lnTo>
                <a:lnTo>
                  <a:pt x="5890164" y="5139168"/>
                </a:lnTo>
                <a:lnTo>
                  <a:pt x="0" y="5139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920" y="2993264"/>
            <a:ext cx="5674583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Upgrading Endpoint Security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31944" y="2341512"/>
            <a:ext cx="7377700" cy="616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Integrate advanced threat intelligence solutions into endpoint security.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Ensure uniform deployment of next-generation anti-malware software.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Standardize log storage durations and review processes.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17974" y="4156297"/>
            <a:ext cx="5757696" cy="4548580"/>
          </a:xfrm>
          <a:custGeom>
            <a:avLst/>
            <a:gdLst/>
            <a:ahLst/>
            <a:cxnLst/>
            <a:rect l="l" t="t" r="r" b="b"/>
            <a:pathLst>
              <a:path w="5757696" h="4548580">
                <a:moveTo>
                  <a:pt x="0" y="0"/>
                </a:moveTo>
                <a:lnTo>
                  <a:pt x="5757696" y="0"/>
                </a:lnTo>
                <a:lnTo>
                  <a:pt x="5757696" y="4548580"/>
                </a:lnTo>
                <a:lnTo>
                  <a:pt x="0" y="454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920" y="2993264"/>
            <a:ext cx="5674583" cy="181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Enhancing Security Architecture and 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31944" y="2341512"/>
            <a:ext cx="7377700" cy="669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Foster shared responsibility in security system design.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Apply design principles like threat modeling, least privilege, and defense in depth.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Focus on cloud security and infrastructure protection.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920" y="2993264"/>
            <a:ext cx="5674583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Strengthening Security Operations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22328" y="2162810"/>
            <a:ext cx="7377700" cy="709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Enhance training and awareness programs.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Develop robust reporting, intrusion detection, and incident management systems.</a:t>
            </a:r>
          </a:p>
          <a:p>
            <a:pPr algn="just">
              <a:lnSpc>
                <a:spcPts val="3220"/>
              </a:lnSpc>
            </a:pPr>
            <a:endParaRPr lang="en-US" sz="29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Implement playbooks and post-breach forensics for comprehensive response.</a:t>
            </a:r>
          </a:p>
        </p:txBody>
      </p:sp>
      <p:sp>
        <p:nvSpPr>
          <p:cNvPr id="6" name="Freeform 6"/>
          <p:cNvSpPr/>
          <p:nvPr/>
        </p:nvSpPr>
        <p:spPr>
          <a:xfrm>
            <a:off x="4795416" y="3654934"/>
            <a:ext cx="5036766" cy="4854183"/>
          </a:xfrm>
          <a:custGeom>
            <a:avLst/>
            <a:gdLst/>
            <a:ahLst/>
            <a:cxnLst/>
            <a:rect l="l" t="t" r="r" b="b"/>
            <a:pathLst>
              <a:path w="5036766" h="4854183">
                <a:moveTo>
                  <a:pt x="0" y="0"/>
                </a:moveTo>
                <a:lnTo>
                  <a:pt x="5036766" y="0"/>
                </a:lnTo>
                <a:lnTo>
                  <a:pt x="5036766" y="4854183"/>
                </a:lnTo>
                <a:lnTo>
                  <a:pt x="0" y="48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4920" y="2993264"/>
            <a:ext cx="5674583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8C2C9"/>
                </a:solidFill>
                <a:latin typeface="Poppins"/>
              </a:rPr>
              <a:t>Advancing Software Development Security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614" y="502552"/>
            <a:ext cx="69906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Proposed Mitigation </a:t>
            </a:r>
          </a:p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RoxboroughCF Bold"/>
              </a:rPr>
              <a:t>Strategies - 6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27544" y="2194434"/>
            <a:ext cx="7527292" cy="710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49"/>
              </a:lnSpc>
            </a:pPr>
            <a:r>
              <a:rPr lang="en-US" sz="4035">
                <a:solidFill>
                  <a:srgbClr val="FFFFFF"/>
                </a:solidFill>
                <a:latin typeface="Poppins Bold"/>
              </a:rPr>
              <a:t>01.</a:t>
            </a:r>
          </a:p>
          <a:p>
            <a:pPr algn="just">
              <a:lnSpc>
                <a:spcPts val="4459"/>
              </a:lnSpc>
            </a:pPr>
            <a:r>
              <a:rPr lang="en-US" sz="3185">
                <a:solidFill>
                  <a:srgbClr val="FFFFFF"/>
                </a:solidFill>
                <a:latin typeface="Poppins"/>
              </a:rPr>
              <a:t>Adopt secure programming practices and guidelines.</a:t>
            </a:r>
          </a:p>
          <a:p>
            <a:pPr algn="just">
              <a:lnSpc>
                <a:spcPts val="3419"/>
              </a:lnSpc>
            </a:pPr>
            <a:endParaRPr lang="en-US" sz="3185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649"/>
              </a:lnSpc>
            </a:pPr>
            <a:r>
              <a:rPr lang="en-US" sz="4035">
                <a:solidFill>
                  <a:srgbClr val="FFFFFF"/>
                </a:solidFill>
                <a:latin typeface="Poppins Bold"/>
              </a:rPr>
              <a:t>02.</a:t>
            </a:r>
          </a:p>
          <a:p>
            <a:pPr algn="just">
              <a:lnSpc>
                <a:spcPts val="4459"/>
              </a:lnSpc>
            </a:pPr>
            <a:r>
              <a:rPr lang="en-US" sz="3185">
                <a:solidFill>
                  <a:srgbClr val="FFFFFF"/>
                </a:solidFill>
                <a:latin typeface="Poppins"/>
              </a:rPr>
              <a:t>Integrate security into each element of the software development life cycle.</a:t>
            </a:r>
          </a:p>
          <a:p>
            <a:pPr algn="just">
              <a:lnSpc>
                <a:spcPts val="4459"/>
              </a:lnSpc>
            </a:pPr>
            <a:endParaRPr lang="en-US" sz="3185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5649"/>
              </a:lnSpc>
            </a:pPr>
            <a:r>
              <a:rPr lang="en-US" sz="4035">
                <a:solidFill>
                  <a:srgbClr val="FFFFFF"/>
                </a:solidFill>
                <a:latin typeface="Poppins Bold"/>
              </a:rPr>
              <a:t>03.</a:t>
            </a:r>
          </a:p>
          <a:p>
            <a:pPr algn="just">
              <a:lnSpc>
                <a:spcPts val="4459"/>
              </a:lnSpc>
            </a:pPr>
            <a:r>
              <a:rPr lang="en-US" sz="3185">
                <a:solidFill>
                  <a:srgbClr val="FFFFFF"/>
                </a:solidFill>
                <a:latin typeface="Poppins"/>
              </a:rPr>
              <a:t>Perform application security tests to ensure vulnerabilities are mitigated.</a:t>
            </a:r>
          </a:p>
        </p:txBody>
      </p:sp>
      <p:sp>
        <p:nvSpPr>
          <p:cNvPr id="6" name="Freeform 6"/>
          <p:cNvSpPr/>
          <p:nvPr/>
        </p:nvSpPr>
        <p:spPr>
          <a:xfrm>
            <a:off x="5651037" y="3098039"/>
            <a:ext cx="4138729" cy="6416635"/>
          </a:xfrm>
          <a:custGeom>
            <a:avLst/>
            <a:gdLst/>
            <a:ahLst/>
            <a:cxnLst/>
            <a:rect l="l" t="t" r="r" b="b"/>
            <a:pathLst>
              <a:path w="4138729" h="6416635">
                <a:moveTo>
                  <a:pt x="0" y="0"/>
                </a:moveTo>
                <a:lnTo>
                  <a:pt x="4138730" y="0"/>
                </a:lnTo>
                <a:lnTo>
                  <a:pt x="4138730" y="6416635"/>
                </a:lnTo>
                <a:lnTo>
                  <a:pt x="0" y="6416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983974" y="3952719"/>
            <a:ext cx="10320052" cy="0"/>
          </a:xfrm>
          <a:prstGeom prst="line">
            <a:avLst/>
          </a:prstGeom>
          <a:ln w="19050" cap="rnd">
            <a:solidFill>
              <a:srgbClr val="5D73C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44316" y="904875"/>
            <a:ext cx="599936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47584" y="2518889"/>
            <a:ext cx="495151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xboroughCF Bold"/>
              </a:rPr>
              <a:t>Securing Our Digital Future</a:t>
            </a:r>
          </a:p>
        </p:txBody>
      </p:sp>
      <p:sp>
        <p:nvSpPr>
          <p:cNvPr id="6" name="Freeform 6"/>
          <p:cNvSpPr/>
          <p:nvPr/>
        </p:nvSpPr>
        <p:spPr>
          <a:xfrm>
            <a:off x="12833550" y="2585564"/>
            <a:ext cx="4957792" cy="7019883"/>
          </a:xfrm>
          <a:custGeom>
            <a:avLst/>
            <a:gdLst/>
            <a:ahLst/>
            <a:cxnLst/>
            <a:rect l="l" t="t" r="r" b="b"/>
            <a:pathLst>
              <a:path w="4957792" h="7019883">
                <a:moveTo>
                  <a:pt x="0" y="0"/>
                </a:moveTo>
                <a:lnTo>
                  <a:pt x="4957792" y="0"/>
                </a:lnTo>
                <a:lnTo>
                  <a:pt x="4957792" y="7019883"/>
                </a:lnTo>
                <a:lnTo>
                  <a:pt x="0" y="7019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7216" y="3857469"/>
            <a:ext cx="10431301" cy="541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</a:rPr>
              <a:t>Identified areas in cybersecurity requiring immediate attention, spanning from training and access control to endpoint security and software development.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88C2C9"/>
                </a:solidFill>
                <a:latin typeface="Poppins"/>
              </a:rPr>
              <a:t>Assessment highlights:</a:t>
            </a:r>
            <a:r>
              <a:rPr lang="en-US" sz="3399">
                <a:solidFill>
                  <a:srgbClr val="FFFFFF"/>
                </a:solidFill>
                <a:latin typeface="Poppins"/>
              </a:rPr>
              <a:t> </a:t>
            </a:r>
          </a:p>
          <a:p>
            <a:pPr marL="734051" lvl="1" indent="-367026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</a:rPr>
              <a:t>incorporating robust risk management, </a:t>
            </a:r>
          </a:p>
          <a:p>
            <a:pPr marL="734051" lvl="1" indent="-367026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</a:rPr>
              <a:t>secure architecture</a:t>
            </a:r>
          </a:p>
          <a:p>
            <a:pPr marL="734051" lvl="1" indent="-367026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</a:rPr>
              <a:t>comprehensive security operations.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5634003"/>
            <a:ext cx="18288000" cy="4652997"/>
            <a:chOff x="0" y="0"/>
            <a:chExt cx="24384000" cy="620399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6764" b="26764"/>
            <a:stretch>
              <a:fillRect/>
            </a:stretch>
          </p:blipFill>
          <p:spPr>
            <a:xfrm>
              <a:off x="0" y="0"/>
              <a:ext cx="24384000" cy="62039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762971" y="5438097"/>
            <a:ext cx="10781108" cy="391811"/>
            <a:chOff x="0" y="0"/>
            <a:chExt cx="2839469" cy="103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9469" cy="103193"/>
            </a:xfrm>
            <a:custGeom>
              <a:avLst/>
              <a:gdLst/>
              <a:ahLst/>
              <a:cxnLst/>
              <a:rect l="l" t="t" r="r" b="b"/>
              <a:pathLst>
                <a:path w="2839469" h="103193">
                  <a:moveTo>
                    <a:pt x="0" y="0"/>
                  </a:moveTo>
                  <a:lnTo>
                    <a:pt x="2839469" y="0"/>
                  </a:lnTo>
                  <a:lnTo>
                    <a:pt x="2839469" y="103193"/>
                  </a:lnTo>
                  <a:lnTo>
                    <a:pt x="0" y="103193"/>
                  </a:lnTo>
                  <a:close/>
                </a:path>
              </a:pathLst>
            </a:custGeom>
            <a:solidFill>
              <a:srgbClr val="88C2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839469" cy="160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489562"/>
            <a:ext cx="16230600" cy="2115741"/>
            <a:chOff x="0" y="0"/>
            <a:chExt cx="5920967" cy="771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967" cy="771828"/>
            </a:xfrm>
            <a:custGeom>
              <a:avLst/>
              <a:gdLst/>
              <a:ahLst/>
              <a:cxnLst/>
              <a:rect l="l" t="t" r="r" b="b"/>
              <a:pathLst>
                <a:path w="5920967" h="771828">
                  <a:moveTo>
                    <a:pt x="5796507" y="771828"/>
                  </a:moveTo>
                  <a:lnTo>
                    <a:pt x="124460" y="771828"/>
                  </a:lnTo>
                  <a:cubicBezTo>
                    <a:pt x="55880" y="771828"/>
                    <a:pt x="0" y="715948"/>
                    <a:pt x="0" y="6473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6507" y="0"/>
                  </a:lnTo>
                  <a:cubicBezTo>
                    <a:pt x="5865087" y="0"/>
                    <a:pt x="5920967" y="55880"/>
                    <a:pt x="5920967" y="124460"/>
                  </a:cubicBezTo>
                  <a:lnTo>
                    <a:pt x="5920967" y="647368"/>
                  </a:lnTo>
                  <a:cubicBezTo>
                    <a:pt x="5920967" y="715948"/>
                    <a:pt x="5865087" y="771828"/>
                    <a:pt x="5796507" y="771828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438097"/>
            <a:ext cx="5430442" cy="391811"/>
            <a:chOff x="0" y="0"/>
            <a:chExt cx="1430240" cy="1031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0240" cy="103193"/>
            </a:xfrm>
            <a:custGeom>
              <a:avLst/>
              <a:gdLst/>
              <a:ahLst/>
              <a:cxnLst/>
              <a:rect l="l" t="t" r="r" b="b"/>
              <a:pathLst>
                <a:path w="1430240" h="103193">
                  <a:moveTo>
                    <a:pt x="0" y="0"/>
                  </a:moveTo>
                  <a:lnTo>
                    <a:pt x="1430240" y="0"/>
                  </a:lnTo>
                  <a:lnTo>
                    <a:pt x="1430240" y="103193"/>
                  </a:lnTo>
                  <a:lnTo>
                    <a:pt x="0" y="103193"/>
                  </a:lnTo>
                  <a:close/>
                </a:path>
              </a:pathLst>
            </a:custGeom>
            <a:solidFill>
              <a:srgbClr val="5D73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30240" cy="160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28858" y="5438097"/>
            <a:ext cx="5430442" cy="391811"/>
            <a:chOff x="0" y="0"/>
            <a:chExt cx="1430240" cy="1031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0240" cy="103193"/>
            </a:xfrm>
            <a:custGeom>
              <a:avLst/>
              <a:gdLst/>
              <a:ahLst/>
              <a:cxnLst/>
              <a:rect l="l" t="t" r="r" b="b"/>
              <a:pathLst>
                <a:path w="1430240" h="103193">
                  <a:moveTo>
                    <a:pt x="0" y="0"/>
                  </a:moveTo>
                  <a:lnTo>
                    <a:pt x="1430240" y="0"/>
                  </a:lnTo>
                  <a:lnTo>
                    <a:pt x="1430240" y="103193"/>
                  </a:lnTo>
                  <a:lnTo>
                    <a:pt x="0" y="103193"/>
                  </a:lnTo>
                  <a:close/>
                </a:path>
              </a:pathLst>
            </a:custGeom>
            <a:solidFill>
              <a:srgbClr val="5D73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30240" cy="160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86350" y="904875"/>
            <a:ext cx="8115300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62971" y="2951485"/>
            <a:ext cx="11453620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40"/>
              </a:lnSpc>
              <a:spcBef>
                <a:spcPct val="0"/>
              </a:spcBef>
            </a:pPr>
            <a:r>
              <a:rPr lang="en-US" sz="8000">
                <a:solidFill>
                  <a:srgbClr val="88C2C9"/>
                </a:solidFill>
                <a:latin typeface="TT Norms Bold"/>
              </a:rPr>
              <a:t>Get protected today!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78482" y="3447660"/>
            <a:ext cx="7809518" cy="5369044"/>
          </a:xfrm>
          <a:custGeom>
            <a:avLst/>
            <a:gdLst/>
            <a:ahLst/>
            <a:cxnLst/>
            <a:rect l="l" t="t" r="r" b="b"/>
            <a:pathLst>
              <a:path w="7809518" h="5369044">
                <a:moveTo>
                  <a:pt x="0" y="0"/>
                </a:moveTo>
                <a:lnTo>
                  <a:pt x="7809518" y="0"/>
                </a:lnTo>
                <a:lnTo>
                  <a:pt x="7809518" y="5369044"/>
                </a:lnTo>
                <a:lnTo>
                  <a:pt x="0" y="536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2139" y="609459"/>
            <a:ext cx="6038324" cy="169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7"/>
              </a:lnSpc>
              <a:spcBef>
                <a:spcPct val="0"/>
              </a:spcBef>
            </a:pPr>
            <a:r>
              <a:rPr lang="en-US" sz="5599" u="none" strike="noStrike">
                <a:solidFill>
                  <a:srgbClr val="FFFFFF"/>
                </a:solidFill>
                <a:latin typeface="RoxboroughCF Bold"/>
              </a:rPr>
              <a:t>About Avanza Solutions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0959" y="3342885"/>
            <a:ext cx="8646085" cy="306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Calibri (MS)"/>
              </a:rPr>
              <a:t>Avanza Solution Serves as a digital hub of innovation and digitalization where technologies like Customer Experience, Artificial Intelligence, Blockchain, Channel Banking, Smart City applications, Business Automation, and Cognitive platforms are developed, deployed, and integrated.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0959" y="6623405"/>
            <a:ext cx="2282957" cy="1395902"/>
            <a:chOff x="0" y="0"/>
            <a:chExt cx="3043943" cy="1861202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3043943" cy="713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>
                  <a:solidFill>
                    <a:srgbClr val="88C2C9"/>
                  </a:solidFill>
                  <a:latin typeface="TT Norms Bold"/>
                </a:rPr>
                <a:t>500+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46472"/>
              <a:ext cx="3043943" cy="101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>
                  <a:solidFill>
                    <a:srgbClr val="FFFFFF"/>
                  </a:solidFill>
                  <a:latin typeface="TT Norms"/>
                </a:rPr>
                <a:t>Product Deployments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0959" y="8557746"/>
            <a:ext cx="1923718" cy="1014902"/>
            <a:chOff x="0" y="0"/>
            <a:chExt cx="2564957" cy="13532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2564957" cy="713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8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8C2C9"/>
                  </a:solidFill>
                  <a:latin typeface="TT Norms Bold"/>
                </a:rPr>
                <a:t>45+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46472"/>
              <a:ext cx="2564957" cy="506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TT Norms"/>
                </a:rPr>
                <a:t>Countries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69566" y="6623405"/>
            <a:ext cx="2911091" cy="1014902"/>
            <a:chOff x="0" y="0"/>
            <a:chExt cx="3881455" cy="135320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3881455" cy="713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8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8C2C9"/>
                  </a:solidFill>
                  <a:latin typeface="TT Norms Bold"/>
                </a:rPr>
                <a:t>7</a:t>
              </a:r>
              <a:r>
                <a:rPr lang="en-US" sz="3600" u="none" strike="noStrike">
                  <a:solidFill>
                    <a:srgbClr val="88C2C9"/>
                  </a:solidFill>
                  <a:latin typeface="TT Norms Bold"/>
                </a:rPr>
                <a:t>00M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46472"/>
              <a:ext cx="3881455" cy="506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TT Norms"/>
                </a:rPr>
                <a:t>Interactions Daily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69566" y="8557746"/>
            <a:ext cx="2535845" cy="1014902"/>
            <a:chOff x="0" y="0"/>
            <a:chExt cx="3381126" cy="13532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"/>
              <a:ext cx="3381126" cy="713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48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8C2C9"/>
                  </a:solidFill>
                  <a:latin typeface="TT Norms Bold"/>
                </a:rPr>
                <a:t>500+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46472"/>
              <a:ext cx="3381126" cy="506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TT Norms"/>
                </a:rPr>
                <a:t>Professionals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2139" y="2766447"/>
            <a:ext cx="713033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RoxboroughCF Bold"/>
              </a:rPr>
              <a:t>Digital Technology and Automation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0972" y="4287497"/>
            <a:ext cx="2257094" cy="225709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2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99474" y="4287497"/>
            <a:ext cx="2257094" cy="22570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2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0972" y="7134190"/>
            <a:ext cx="2257094" cy="22570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2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99474" y="7134190"/>
            <a:ext cx="2257094" cy="22570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2D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73253" y="7134190"/>
            <a:ext cx="1489682" cy="2257094"/>
          </a:xfrm>
          <a:custGeom>
            <a:avLst/>
            <a:gdLst/>
            <a:ahLst/>
            <a:cxnLst/>
            <a:rect l="l" t="t" r="r" b="b"/>
            <a:pathLst>
              <a:path w="1489682" h="2257094">
                <a:moveTo>
                  <a:pt x="0" y="0"/>
                </a:moveTo>
                <a:lnTo>
                  <a:pt x="1489683" y="0"/>
                </a:lnTo>
                <a:lnTo>
                  <a:pt x="1489683" y="2257094"/>
                </a:lnTo>
                <a:lnTo>
                  <a:pt x="0" y="2257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998040" y="4453579"/>
            <a:ext cx="1859963" cy="1924930"/>
          </a:xfrm>
          <a:custGeom>
            <a:avLst/>
            <a:gdLst/>
            <a:ahLst/>
            <a:cxnLst/>
            <a:rect l="l" t="t" r="r" b="b"/>
            <a:pathLst>
              <a:path w="1859963" h="1924930">
                <a:moveTo>
                  <a:pt x="0" y="0"/>
                </a:moveTo>
                <a:lnTo>
                  <a:pt x="1859963" y="0"/>
                </a:lnTo>
                <a:lnTo>
                  <a:pt x="1859963" y="1924930"/>
                </a:lnTo>
                <a:lnTo>
                  <a:pt x="0" y="1924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894336" y="7354386"/>
            <a:ext cx="2067370" cy="1816702"/>
          </a:xfrm>
          <a:custGeom>
            <a:avLst/>
            <a:gdLst/>
            <a:ahLst/>
            <a:cxnLst/>
            <a:rect l="l" t="t" r="r" b="b"/>
            <a:pathLst>
              <a:path w="2067370" h="1816702">
                <a:moveTo>
                  <a:pt x="0" y="0"/>
                </a:moveTo>
                <a:lnTo>
                  <a:pt x="2067370" y="0"/>
                </a:lnTo>
                <a:lnTo>
                  <a:pt x="2067370" y="1816702"/>
                </a:lnTo>
                <a:lnTo>
                  <a:pt x="0" y="1816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86015" y="4506814"/>
            <a:ext cx="2502051" cy="1713905"/>
          </a:xfrm>
          <a:custGeom>
            <a:avLst/>
            <a:gdLst/>
            <a:ahLst/>
            <a:cxnLst/>
            <a:rect l="l" t="t" r="r" b="b"/>
            <a:pathLst>
              <a:path w="2502051" h="1713905">
                <a:moveTo>
                  <a:pt x="0" y="0"/>
                </a:moveTo>
                <a:lnTo>
                  <a:pt x="2502051" y="0"/>
                </a:lnTo>
                <a:lnTo>
                  <a:pt x="2502051" y="1713905"/>
                </a:lnTo>
                <a:lnTo>
                  <a:pt x="0" y="1713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30972" y="412488"/>
            <a:ext cx="1732199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xboroughCF Bold"/>
              </a:rPr>
              <a:t>Avanza Solutions/Services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88066" y="2010789"/>
            <a:ext cx="123399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</a:rPr>
              <a:t>Some highlights among Avanza Solutions' comprehensive range of services, there are many more innovative solutions they offer.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25389" y="4447614"/>
            <a:ext cx="3818277" cy="54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  <a:spcBef>
                <a:spcPct val="0"/>
              </a:spcBef>
            </a:pPr>
            <a:r>
              <a:rPr lang="en-US" sz="3184">
                <a:solidFill>
                  <a:srgbClr val="88C2C9"/>
                </a:solidFill>
                <a:latin typeface="RoxboroughCF Bold"/>
              </a:rPr>
              <a:t>Digital Banking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25389" y="5142957"/>
            <a:ext cx="5794097" cy="109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Poppins"/>
              </a:rPr>
              <a:t>social and bot-based banking, digital onboarding, e-wallets, middleware platform, connecting systems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8865" y="4447614"/>
            <a:ext cx="5794097" cy="54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  <a:spcBef>
                <a:spcPct val="0"/>
              </a:spcBef>
            </a:pPr>
            <a:r>
              <a:rPr lang="en-US" sz="3184">
                <a:solidFill>
                  <a:srgbClr val="88C2C9"/>
                </a:solidFill>
                <a:latin typeface="RoxboroughCF Bold"/>
              </a:rPr>
              <a:t>Internet and Mobile Banking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58865" y="5142957"/>
            <a:ext cx="5794097" cy="109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Poppins"/>
              </a:rPr>
              <a:t>Ambit, an advanced internet and mobile banking platform. It provides an intuitive online banking experience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42924" y="7386050"/>
            <a:ext cx="5776562" cy="51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  <a:spcBef>
                <a:spcPct val="0"/>
              </a:spcBef>
            </a:pPr>
            <a:r>
              <a:rPr lang="en-US" sz="3035">
                <a:solidFill>
                  <a:srgbClr val="88C2C9"/>
                </a:solidFill>
                <a:latin typeface="RoxboroughCF Bold"/>
              </a:rPr>
              <a:t>Omni &amp; ATM Experience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42924" y="8045996"/>
            <a:ext cx="5522989" cy="103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2"/>
              </a:lnSpc>
              <a:spcBef>
                <a:spcPct val="0"/>
              </a:spcBef>
            </a:pPr>
            <a:r>
              <a:rPr lang="en-US" sz="1951">
                <a:solidFill>
                  <a:srgbClr val="FFFFFF"/>
                </a:solidFill>
                <a:latin typeface="Poppins"/>
              </a:rPr>
              <a:t>Novus Xcite, revolutionizing ATM and CDM interactions. UI/UX designs and improves customer loyalty.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37760" y="7287711"/>
            <a:ext cx="3978046" cy="5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1"/>
              </a:lnSpc>
              <a:spcBef>
                <a:spcPct val="0"/>
              </a:spcBef>
            </a:pPr>
            <a:r>
              <a:rPr lang="en-US" sz="3086">
                <a:solidFill>
                  <a:srgbClr val="88C2C9"/>
                </a:solidFill>
                <a:latin typeface="RoxboroughCF Bold"/>
              </a:rPr>
              <a:t>Digital Business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37760" y="7961879"/>
            <a:ext cx="5615202" cy="138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7"/>
              </a:lnSpc>
              <a:spcBef>
                <a:spcPct val="0"/>
              </a:spcBef>
            </a:pPr>
            <a:r>
              <a:rPr lang="en-US" sz="1984">
                <a:solidFill>
                  <a:srgbClr val="FFFFFF"/>
                </a:solidFill>
                <a:latin typeface="Poppins"/>
              </a:rPr>
              <a:t>Maverick stands out as an OpenAPI platform, promoting Open Banking, Investment and Wealth Management Solution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187121" y="2282375"/>
            <a:ext cx="7100879" cy="7105233"/>
            <a:chOff x="0" y="0"/>
            <a:chExt cx="9467839" cy="9473644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38679" r="4919"/>
            <a:stretch>
              <a:fillRect/>
            </a:stretch>
          </p:blipFill>
          <p:spPr>
            <a:xfrm>
              <a:off x="0" y="0"/>
              <a:ext cx="9467839" cy="947364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82927" y="186872"/>
            <a:ext cx="1283015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xboroughCF Bold"/>
              </a:rPr>
              <a:t>Methodology: Assessing Cyber Security Posture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2927" y="3880485"/>
            <a:ext cx="8952842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"/>
              </a:rPr>
              <a:t>Utilized 70-question assessment framework to identify vulnerabilities , assess potential risks and understrand state of cybersecurity defenses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2927" y="6964354"/>
            <a:ext cx="8952842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Assessment conducted by surveying relevant personnel.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Findings provided overview of cybersecurity strenghts and areas needing improvement.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oppins"/>
              </a:rPr>
              <a:t>Important to develop targeted risk mitigation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2927" y="2840763"/>
            <a:ext cx="258758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8C2C9"/>
                </a:solidFill>
                <a:latin typeface="Poppins"/>
              </a:rPr>
              <a:t>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2927" y="5855644"/>
            <a:ext cx="258758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88C2C9"/>
                </a:solidFill>
                <a:latin typeface="Poppins"/>
              </a:rPr>
              <a:t>Outcome: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0372" y="2169030"/>
            <a:ext cx="7089270" cy="7089270"/>
          </a:xfrm>
          <a:custGeom>
            <a:avLst/>
            <a:gdLst/>
            <a:ahLst/>
            <a:cxnLst/>
            <a:rect l="l" t="t" r="r" b="b"/>
            <a:pathLst>
              <a:path w="7089270" h="7089270">
                <a:moveTo>
                  <a:pt x="0" y="0"/>
                </a:moveTo>
                <a:lnTo>
                  <a:pt x="7089270" y="0"/>
                </a:lnTo>
                <a:lnTo>
                  <a:pt x="7089270" y="7089270"/>
                </a:lnTo>
                <a:lnTo>
                  <a:pt x="0" y="7089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1372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2" y="1931000"/>
            <a:ext cx="59695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Cyber Security Training and Awareness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372" y="3841245"/>
            <a:ext cx="7633648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Cyber Security awareness and training among end-users.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Inconsistent Application of secure password storage training.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Reporting procedures for suspicious activities lack clarity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21372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1372" y="1931000"/>
            <a:ext cx="59695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Access Control and Account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2" y="3768563"/>
            <a:ext cx="8422628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Inconsistencies in changing or disabling default vendor accounts.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enforcing strict password and passphrase policies.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Delays in deactivating user accounts upon termination of employment..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0287000" y="2324101"/>
            <a:ext cx="6972300" cy="6374316"/>
          </a:xfrm>
          <a:custGeom>
            <a:avLst/>
            <a:gdLst/>
            <a:ahLst/>
            <a:cxnLst/>
            <a:rect l="l" t="t" r="r" b="b"/>
            <a:pathLst>
              <a:path w="6054352" h="5691091">
                <a:moveTo>
                  <a:pt x="6054352" y="0"/>
                </a:moveTo>
                <a:lnTo>
                  <a:pt x="0" y="0"/>
                </a:lnTo>
                <a:lnTo>
                  <a:pt x="0" y="5691091"/>
                </a:lnTo>
                <a:lnTo>
                  <a:pt x="6054352" y="5691091"/>
                </a:lnTo>
                <a:lnTo>
                  <a:pt x="605435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74669" y="3330655"/>
            <a:ext cx="7080623" cy="5239661"/>
          </a:xfrm>
          <a:custGeom>
            <a:avLst/>
            <a:gdLst/>
            <a:ahLst/>
            <a:cxnLst/>
            <a:rect l="l" t="t" r="r" b="b"/>
            <a:pathLst>
              <a:path w="7080623" h="5239661">
                <a:moveTo>
                  <a:pt x="0" y="0"/>
                </a:moveTo>
                <a:lnTo>
                  <a:pt x="7080623" y="0"/>
                </a:lnTo>
                <a:lnTo>
                  <a:pt x="7080623" y="5239662"/>
                </a:lnTo>
                <a:lnTo>
                  <a:pt x="0" y="5239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1372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2" y="1931000"/>
            <a:ext cx="596950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End User and Endpoint Security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372" y="2809875"/>
            <a:ext cx="9089197" cy="694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tools for end-user password management.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Non-uniform password policy enforcement.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integrating advanced threat intelligence.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implementation of next-generation anti-malware protection.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with personal firewalls and uniform antivirus implementation.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8389" y="3007325"/>
            <a:ext cx="5860911" cy="6105115"/>
          </a:xfrm>
          <a:custGeom>
            <a:avLst/>
            <a:gdLst/>
            <a:ahLst/>
            <a:cxnLst/>
            <a:rect l="l" t="t" r="r" b="b"/>
            <a:pathLst>
              <a:path w="5860911" h="6105115">
                <a:moveTo>
                  <a:pt x="0" y="0"/>
                </a:moveTo>
                <a:lnTo>
                  <a:pt x="5860911" y="0"/>
                </a:lnTo>
                <a:lnTo>
                  <a:pt x="5860911" y="6105115"/>
                </a:lnTo>
                <a:lnTo>
                  <a:pt x="0" y="610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1372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2" y="1931000"/>
            <a:ext cx="59695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Event Management and Security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81375"/>
            <a:ext cx="9089197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Variability in log storage and review practices.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Constrained incident response capabilities.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access control and enforcing least privilege.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deployment of zero-trust models and multifactor authentication.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41391" y="2680213"/>
            <a:ext cx="5814243" cy="6009553"/>
          </a:xfrm>
          <a:custGeom>
            <a:avLst/>
            <a:gdLst/>
            <a:ahLst/>
            <a:cxnLst/>
            <a:rect l="l" t="t" r="r" b="b"/>
            <a:pathLst>
              <a:path w="5814243" h="6009553">
                <a:moveTo>
                  <a:pt x="0" y="0"/>
                </a:moveTo>
                <a:lnTo>
                  <a:pt x="5814242" y="0"/>
                </a:lnTo>
                <a:lnTo>
                  <a:pt x="5814242" y="6009553"/>
                </a:lnTo>
                <a:lnTo>
                  <a:pt x="0" y="600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21372" y="423119"/>
            <a:ext cx="8422628" cy="1028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oxboroughCF Bold"/>
              </a:rPr>
              <a:t>Key Observations - 5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372" y="1931000"/>
            <a:ext cx="59695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C2C9"/>
                </a:solidFill>
                <a:latin typeface="Poppins"/>
              </a:rPr>
              <a:t>Incident Response, Inventory, and Data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483575"/>
            <a:ext cx="9089197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Limited incident response planning and practice.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maintaining complete asset inventories.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Varied practices in data flow management and file integrity monitoring.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</a:rPr>
              <a:t>Challenges in data classification and loss prevention.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770</Words>
  <Application>Microsoft Office PowerPoint</Application>
  <PresentationFormat>Custom</PresentationFormat>
  <Paragraphs>164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Arial</vt:lpstr>
      <vt:lpstr>Poppins</vt:lpstr>
      <vt:lpstr>Calibri (MS)</vt:lpstr>
      <vt:lpstr>RoxboroughCF Bold</vt:lpstr>
      <vt:lpstr>TT Norms</vt:lpstr>
      <vt:lpstr>TT Norms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Project Presentation</dc:title>
  <cp:lastModifiedBy>Mukand Krishna</cp:lastModifiedBy>
  <cp:revision>2</cp:revision>
  <dcterms:created xsi:type="dcterms:W3CDTF">2006-08-16T00:00:00Z</dcterms:created>
  <dcterms:modified xsi:type="dcterms:W3CDTF">2023-11-29T04:20:18Z</dcterms:modified>
  <dc:identifier>DAF1cbGwdgQ</dc:identifier>
</cp:coreProperties>
</file>